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embeddedFontLst>
    <p:embeddedFont>
      <p:font typeface="Roboto"/>
      <p:regular r:id="rId46"/>
      <p:bold r:id="rId47"/>
      <p:italic r:id="rId48"/>
      <p:boldItalic r:id="rId49"/>
    </p:embeddedFont>
    <p:embeddedFont>
      <p:font typeface="Roboto Mono"/>
      <p:regular r:id="rId50"/>
      <p:bold r:id="rId51"/>
      <p:italic r:id="rId52"/>
      <p:boldItalic r:id="rId53"/>
    </p:embeddedFon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Roboto-regular.fntdata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Mono-bold.fntdata"/><Relationship Id="rId50" Type="http://schemas.openxmlformats.org/officeDocument/2006/relationships/font" Target="fonts/RobotoMono-regular.fntdata"/><Relationship Id="rId53" Type="http://schemas.openxmlformats.org/officeDocument/2006/relationships/font" Target="fonts/RobotoMono-boldItalic.fntdata"/><Relationship Id="rId52" Type="http://schemas.openxmlformats.org/officeDocument/2006/relationships/font" Target="fonts/RobotoMono-italic.fntdata"/><Relationship Id="rId11" Type="http://schemas.openxmlformats.org/officeDocument/2006/relationships/slide" Target="slides/slide7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8547b5e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a28547b5e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cfff35a01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cfff35a01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ccfff35a01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cfff35a01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cfff35a01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ccfff35a01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cfff35a01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cfff35a01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ccfff35a01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cfff35a01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cfff35a01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ccfff35a01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fff35a01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fff35a01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ccfff35a01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cfff35a01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cfff35a01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ccfff35a01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cfff35a01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cfff35a01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ccfff35a01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cfff35a01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ccfff35a01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ccfff35a01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cfff35a01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cfff35a01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ccfff35a01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cfff35a01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cfff35a01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ccfff35a01_0_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2014d814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2014d814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a2014d814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cfff35a01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cfff35a01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ccfff35a01_0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cfff35a01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cfff35a01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ccfff35a01_0_1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cfff35a01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ccfff35a01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ccfff35a01_0_1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ccfff35a01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ccfff35a01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ccfff35a01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cfff35a01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cfff35a01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ccfff35a01_0_2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cfff35a01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ccfff35a01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ccfff35a01_0_2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ccfff35a01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ccfff35a01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ccfff35a01_0_2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cfff35a01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cfff35a01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ccfff35a01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cfff35a01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cfff35a01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ccfff35a01_0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cfff35a01_0_3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cfff35a01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ccfff35a01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2b5e6be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d2b5e6be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bd2b5e6bec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cfff35a01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cfff35a01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ccfff35a01_0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ccfff35a01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ccfff35a01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ccfff35a01_0_3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ccfff35a01_0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ccfff35a01_0_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ccfff35a01_0_4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ccfff35a01_0_4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ccfff35a01_0_4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ccfff35a01_0_4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ccfff35a01_0_4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ccfff35a01_0_4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ccfff35a01_0_4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cc86117dc2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cc86117dc2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cc86117dc2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ccfff35a01_0_4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ccfff35a01_0_4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ccfff35a01_0_4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cfff35a01_0_5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cfff35a01_0_5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ccfff35a01_0_5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b2d59589e7_0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b2d59589e7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b2d59589e7_0_4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a9e4cbe7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a9e4cbe7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a9e4cbe7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cc5f63cd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cc5f63cd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ccc5f63cd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9e4cbe7c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a9e4cbe7c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ga9e4cbe7c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9e4cbe7c8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9e4cbe7c8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a9e4cbe7c8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cfff35a0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cfff35a0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ccfff35a01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cfff35a01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cfff35a01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ccfff35a01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cfff35a01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cfff35a01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ccfff35a01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cfff35a01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cfff35a01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ccfff35a01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cfff35a01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cfff35a01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ccfff35a01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 amt="21000"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806250" y="2429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3" name="Google Shape;9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14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15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15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5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15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6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6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1" name="Google Shape;1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 flipH="1">
            <a:off x="817500" y="764500"/>
            <a:ext cx="11374500" cy="675000"/>
          </a:xfrm>
          <a:prstGeom prst="snip1Rect">
            <a:avLst>
              <a:gd fmla="val 50000" name="adj"/>
            </a:avLst>
          </a:prstGeom>
          <a:solidFill>
            <a:srgbClr val="FF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490750" y="764500"/>
            <a:ext cx="643800" cy="675000"/>
          </a:xfrm>
          <a:prstGeom prst="rtTriangle">
            <a:avLst/>
          </a:prstGeom>
          <a:solidFill>
            <a:srgbClr val="FFD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2895600" y="764374"/>
            <a:ext cx="8610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85800" y="1555174"/>
            <a:ext cx="53340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555173"/>
            <a:ext cx="53340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9090660" y="6348966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90499" y="6358436"/>
            <a:ext cx="117904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1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18685"/>
            <a:ext cx="12192000" cy="63931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Mono"/>
              <a:buNone/>
              <a:defRPr i="0" sz="4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Mono"/>
              <a:buChar char="•"/>
              <a:defRPr i="0" sz="22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Char char="•"/>
              <a:defRPr i="0" sz="20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•"/>
              <a:defRPr i="0" sz="18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Char char="•"/>
              <a:defRPr i="0" sz="16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 rot="-2754831">
            <a:off x="-419859" y="253617"/>
            <a:ext cx="1708601" cy="411840"/>
          </a:xfrm>
          <a:prstGeom prst="trapezoid">
            <a:avLst>
              <a:gd fmla="val 102842" name="adj"/>
            </a:avLst>
          </a:prstGeom>
          <a:solidFill>
            <a:srgbClr val="FFD7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1"/>
          <p:cNvSpPr/>
          <p:nvPr/>
        </p:nvSpPr>
        <p:spPr>
          <a:xfrm rot="-2750237">
            <a:off x="-548653" y="589845"/>
            <a:ext cx="2627536" cy="411794"/>
          </a:xfrm>
          <a:prstGeom prst="trapezoid">
            <a:avLst>
              <a:gd fmla="val 103815" name="adj"/>
            </a:avLst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97707" y="6337997"/>
            <a:ext cx="1180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7.3 Traversing ArrayLists using Loops</a:t>
            </a:r>
            <a:endParaRPr sz="2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replit.com/@gbean00/73-Mystery-Function#Main.jav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apclassroom.collegeboard.org/8/home?apd=d65jc6mz71" TargetMode="External"/><Relationship Id="rId4" Type="http://schemas.openxmlformats.org/officeDocument/2006/relationships/hyperlink" Target="https://apclassroom.collegeboard.org/8/home?apd=a78u4y1v5v" TargetMode="External"/><Relationship Id="rId5" Type="http://schemas.openxmlformats.org/officeDocument/2006/relationships/hyperlink" Target="https://apclassroom.collegeboard.org/8/home?apd=rd556ohn1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csawesome.runestone.academy/runestone/books/published/csawesome/Unit7-ArrayList/topic-7-3-arraylist-loops.html" TargetMode="External"/><Relationship Id="rId4" Type="http://schemas.openxmlformats.org/officeDocument/2006/relationships/hyperlink" Target="https://csawesome.runestone.academy/runestone/books/published/csawesome/Unit7-ArrayList/topic-7-3-arraylist-loops.html" TargetMode="External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ctrTitle"/>
          </p:nvPr>
        </p:nvSpPr>
        <p:spPr>
          <a:xfrm>
            <a:off x="729700" y="1965075"/>
            <a:ext cx="111243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</a:pPr>
            <a:r>
              <a:rPr lang="en-US" sz="3800"/>
              <a:t>7.3</a:t>
            </a:r>
            <a:r>
              <a:rPr lang="en-US" sz="3800"/>
              <a:t> Traversing ArrayLists using Loops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urier"/>
              <a:buNone/>
            </a:pPr>
            <a:r>
              <a:t/>
            </a:r>
            <a:endParaRPr sz="3800"/>
          </a:p>
        </p:txBody>
      </p:sp>
      <p:sp>
        <p:nvSpPr>
          <p:cNvPr id="142" name="Google Shape;142;p19"/>
          <p:cNvSpPr txBox="1"/>
          <p:nvPr>
            <p:ph idx="1" type="subTitle"/>
          </p:nvPr>
        </p:nvSpPr>
        <p:spPr>
          <a:xfrm>
            <a:off x="729700" y="2812875"/>
            <a:ext cx="9448800" cy="1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Unit </a:t>
            </a:r>
            <a:r>
              <a:rPr lang="en-US" sz="3100"/>
              <a:t>7</a:t>
            </a: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 – </a:t>
            </a:r>
            <a:r>
              <a:rPr lang="en-US" sz="3100"/>
              <a:t>ArrayLists</a:t>
            </a:r>
            <a:endParaRPr sz="3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100">
                <a:latin typeface="Roboto Mono"/>
                <a:ea typeface="Roboto Mono"/>
                <a:cs typeface="Roboto Mono"/>
                <a:sym typeface="Roboto Mono"/>
              </a:rPr>
              <a:t>AP Computer Science A</a:t>
            </a:r>
            <a:endParaRPr sz="3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9111050" y="239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400"/>
              <a:t>‹#›</a:t>
            </a:fld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221" name="Google Shape;221;p2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 names.get(0);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for(int index = 1; index &lt; names.size(); index++)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String currentWord = names.get(index);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currentWord.length() &gt; longest.length()</a:t>
            </a: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1498500" y="4117500"/>
            <a:ext cx="8829000" cy="125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Since we are comparing lengths, we need to use the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length()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method provided for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objects.  We get the length of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currentWord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and see if it is greater than the length of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longest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 names.get(0);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for(int index = 1; index &lt; names.size(); index++)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String currentWord = names.get(index);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(currentWord.length() &gt; longest.length())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longest = currentWord;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5482500" y="4293000"/>
            <a:ext cx="6235500" cy="125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f the string stored in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currentWord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has more characters than what we have stored in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longest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, we want to make that the new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longest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word.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239" name="Google Shape;239;p3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 names.get(0);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for(int index = 1; index &lt; names.size(); index++)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String currentWord = names.get(index);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(currentWord.length() &gt; longest.length())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longest = currentWord;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return longest;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3982500" y="4482000"/>
            <a:ext cx="6736500" cy="13770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nce the loop is complete, the value stored in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longest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should be the string with the most amount of characters.  Return it and close the method with the final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Enhanced For Loops</a:t>
            </a:r>
            <a:endParaRPr/>
          </a:p>
        </p:txBody>
      </p:sp>
      <p:sp>
        <p:nvSpPr>
          <p:cNvPr id="248" name="Google Shape;248;p3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findLongest2(ArrayList&lt;String&gt;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 names.get(0);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US" sz="2200">
                <a:solidFill>
                  <a:srgbClr val="F3F3F3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for(String name : names)</a:t>
            </a: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if (</a:t>
            </a:r>
            <a:r>
              <a:rPr lang="en-US" sz="2200">
                <a:solidFill>
                  <a:srgbClr val="F3F3F3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.length() &gt; longest.length())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longest = </a:t>
            </a:r>
            <a:r>
              <a:rPr lang="en-US" sz="2200">
                <a:solidFill>
                  <a:srgbClr val="F3F3F3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return longest;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4769700" y="3753000"/>
            <a:ext cx="6736500" cy="152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The code using an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enhanced for loop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requires some minor changes.  We use the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enhanced for loop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syntax for the loop header and change variables accordingly.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While Loops</a:t>
            </a:r>
            <a:endParaRPr/>
          </a:p>
        </p:txBody>
      </p:sp>
      <p:sp>
        <p:nvSpPr>
          <p:cNvPr id="257" name="Google Shape;257;p3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32"/>
          <p:cNvSpPr txBox="1"/>
          <p:nvPr/>
        </p:nvSpPr>
        <p:spPr>
          <a:xfrm>
            <a:off x="403375" y="1525500"/>
            <a:ext cx="11463000" cy="475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findLongest3(ArrayList&lt;String&gt; names) {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1502700" y="2079000"/>
            <a:ext cx="8460300" cy="38883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recall that the 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structure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of a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while loop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is slightly different - it is composed of three parts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AutoNum type="arabicParenBoth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declare and initialize your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loop control variable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(in our case a counter for indices)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AutoNum type="arabicParenBoth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Using your loop control variable, write the line that will execute the while loop by do a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check</a:t>
            </a:r>
            <a:endParaRPr b="1"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13716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AutoNum type="arabicParenBoth"/>
            </a:pP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the loop control variable somewhere in the body of the loop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After accounting for this, the algorithm is no different from the other loops that we have used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While Loops</a:t>
            </a:r>
            <a:endParaRPr/>
          </a:p>
        </p:txBody>
      </p:sp>
      <p:sp>
        <p:nvSpPr>
          <p:cNvPr id="266" name="Google Shape;266;p3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33"/>
          <p:cNvSpPr txBox="1"/>
          <p:nvPr/>
        </p:nvSpPr>
        <p:spPr>
          <a:xfrm>
            <a:off x="403375" y="1525500"/>
            <a:ext cx="11463000" cy="475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findLongest3(ArrayList&lt;String&gt;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int index = 0;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3973200" y="2970000"/>
            <a:ext cx="6736500" cy="1174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per requirement of a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while loop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, we initialize our loop counter before the line that executes the loop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While Loops</a:t>
            </a:r>
            <a:endParaRPr/>
          </a:p>
        </p:txBody>
      </p:sp>
      <p:sp>
        <p:nvSpPr>
          <p:cNvPr id="275" name="Google Shape;275;p3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34"/>
          <p:cNvSpPr txBox="1"/>
          <p:nvPr/>
        </p:nvSpPr>
        <p:spPr>
          <a:xfrm>
            <a:off x="403375" y="1525500"/>
            <a:ext cx="11463000" cy="475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findLongest3(ArrayList&lt;String&gt;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int index = 0;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String longest = names.get(0);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3973200" y="3186000"/>
            <a:ext cx="6736500" cy="958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As with the other loops, we need a place to store this </a:t>
            </a:r>
            <a:r>
              <a:rPr lang="en-US" sz="2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longest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string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While Loops</a:t>
            </a:r>
            <a:endParaRPr/>
          </a:p>
        </p:txBody>
      </p:sp>
      <p:sp>
        <p:nvSpPr>
          <p:cNvPr id="284" name="Google Shape;284;p3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403375" y="1525500"/>
            <a:ext cx="11463000" cy="475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findLongest3(ArrayList&lt;String&gt;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int index = 0;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String longest = names.get(index);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while (index &lt; names.size()) {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4526700" y="3955500"/>
            <a:ext cx="6736500" cy="15120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Recall that a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while loop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just has you check a single condition - we update the counter </a:t>
            </a:r>
            <a:r>
              <a:rPr i="1" lang="en-US" sz="2200">
                <a:latin typeface="Roboto"/>
                <a:ea typeface="Roboto"/>
                <a:cs typeface="Roboto"/>
                <a:sym typeface="Roboto"/>
              </a:rPr>
              <a:t>within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the body of the loop.  We want it to run through the list, so we use the </a:t>
            </a:r>
            <a:r>
              <a:rPr lang="en-US" sz="2200">
                <a:solidFill>
                  <a:srgbClr val="DD7E6B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names.size()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syntax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While Loops</a:t>
            </a:r>
            <a:endParaRPr/>
          </a:p>
        </p:txBody>
      </p:sp>
      <p:sp>
        <p:nvSpPr>
          <p:cNvPr id="293" name="Google Shape;293;p3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36"/>
          <p:cNvSpPr txBox="1"/>
          <p:nvPr/>
        </p:nvSpPr>
        <p:spPr>
          <a:xfrm>
            <a:off x="403375" y="1525500"/>
            <a:ext cx="11463000" cy="475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findLongest3(ArrayList&lt;String&gt;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int index = 0;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String longest = names.get(index);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while (index &lt; names.size())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String currentWord = names.get(index);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(currentWord.length() &gt; longest.length()) {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longest = currentWord;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b="1" lang="en-US" sz="2200">
                <a:solidFill>
                  <a:srgbClr val="F3F3F3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index++</a:t>
            </a:r>
            <a:endParaRPr b="1" sz="2200">
              <a:solidFill>
                <a:srgbClr val="F3F3F3"/>
              </a:solidFill>
              <a:highlight>
                <a:srgbClr val="FF00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return longest;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4675200" y="4752000"/>
            <a:ext cx="6736500" cy="152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The rest of the algorithm follows the same format as the other two loops, just using the appropriate variable names and adding our </a:t>
            </a:r>
            <a:r>
              <a:rPr b="1" lang="en-US" sz="2200">
                <a:highlight>
                  <a:srgbClr val="FF0000"/>
                </a:highlight>
                <a:latin typeface="Roboto"/>
                <a:ea typeface="Roboto"/>
                <a:cs typeface="Roboto"/>
                <a:sym typeface="Roboto"/>
              </a:rPr>
              <a:t>loop incrementer</a:t>
            </a:r>
            <a:endParaRPr b="1" sz="2200"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685800" y="1439375"/>
            <a:ext cx="10820400" cy="43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One of the things that you need to be careful with is </a:t>
            </a:r>
            <a:r>
              <a:rPr b="1" lang="en-US"/>
              <a:t>adding</a:t>
            </a:r>
            <a:r>
              <a:rPr lang="en-US"/>
              <a:t> and </a:t>
            </a:r>
            <a:r>
              <a:rPr b="1" lang="en-US"/>
              <a:t>removing</a:t>
            </a:r>
            <a:r>
              <a:rPr lang="en-US"/>
              <a:t> elements when looping through a list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review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replit code</a:t>
            </a:r>
            <a:r>
              <a:rPr lang="en-US"/>
              <a:t> provided in the Google Classroom…</a:t>
            </a:r>
            <a:endParaRPr sz="2200"/>
          </a:p>
        </p:txBody>
      </p:sp>
      <p:sp>
        <p:nvSpPr>
          <p:cNvPr id="303" name="Google Shape;303;p3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37"/>
          <p:cNvSpPr txBox="1"/>
          <p:nvPr/>
        </p:nvSpPr>
        <p:spPr>
          <a:xfrm>
            <a:off x="592375" y="2889000"/>
            <a:ext cx="7710000" cy="28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void Mystery(ArrayList&lt;String&gt; nums)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8317500" y="2889000"/>
            <a:ext cx="3634200" cy="28080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What is the purpose of the method?  What does it do?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Does it work on the lists provided?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Can you fix it so it works properly?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85800" y="1808699"/>
            <a:ext cx="10820400" cy="441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latin typeface="Roboto"/>
                <a:ea typeface="Roboto"/>
                <a:cs typeface="Roboto"/>
                <a:sym typeface="Roboto"/>
              </a:rPr>
              <a:t>You will be able to…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(1) traverse the elements of an ArrayList using for loops, enhanced for loops, and while loops.</a:t>
            </a:r>
            <a:endParaRPr sz="3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312" name="Google Shape;312;p38"/>
          <p:cNvSpPr txBox="1"/>
          <p:nvPr>
            <p:ph idx="1" type="body"/>
          </p:nvPr>
        </p:nvSpPr>
        <p:spPr>
          <a:xfrm>
            <a:off x="685800" y="4265650"/>
            <a:ext cx="10820400" cy="190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Since we are removing an </a:t>
            </a:r>
            <a:r>
              <a:rPr lang="en-US"/>
              <a:t>element, this causes every element to the right of the removed element...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BUT… </a:t>
            </a:r>
            <a:r>
              <a:rPr b="1" lang="en-US"/>
              <a:t>our index counter still increments</a:t>
            </a:r>
            <a:r>
              <a:rPr lang="en-US"/>
              <a:t>, so it “skips” the element that takes the place of the removed element.. Let’s look at this more closely by tracing...</a:t>
            </a:r>
            <a:endParaRPr/>
          </a:p>
        </p:txBody>
      </p:sp>
      <p:sp>
        <p:nvSpPr>
          <p:cNvPr id="313" name="Google Shape;313;p3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8"/>
          <p:cNvSpPr txBox="1"/>
          <p:nvPr/>
        </p:nvSpPr>
        <p:spPr>
          <a:xfrm>
            <a:off x="2531725" y="1457650"/>
            <a:ext cx="7710000" cy="28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void Mystery(ArrayList&lt;String&gt; nums)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321" name="Google Shape;321;p3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39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3" name="Google Shape;323;p39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6" name="Google Shape;326;p39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9" name="Google Shape;329;p39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0" name="Google Shape;330;p39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1" name="Google Shape;331;p39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2" name="Google Shape;332;p39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9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36" name="Google Shape;336;p39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1012376" y="2820550"/>
            <a:ext cx="7104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344" name="Google Shape;344;p4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40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6" name="Google Shape;346;p40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7" name="Google Shape;347;p40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9" name="Google Shape;349;p40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0" name="Google Shape;350;p40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1" name="Google Shape;351;p40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6" name="Google Shape;356;p40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59" name="Google Shape;359;p40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0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3213000" y="1417500"/>
            <a:ext cx="16950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0"/>
          <p:cNvSpPr/>
          <p:nvPr/>
        </p:nvSpPr>
        <p:spPr>
          <a:xfrm>
            <a:off x="37135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369" name="Google Shape;369;p4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41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1" name="Google Shape;371;p41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2" name="Google Shape;372;p41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3" name="Google Shape;373;p41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4" name="Google Shape;374;p41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5" name="Google Shape;375;p41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6" name="Google Shape;376;p41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7" name="Google Shape;377;p41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8" name="Google Shape;378;p41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9" name="Google Shape;379;p41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0" name="Google Shape;380;p41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1" name="Google Shape;381;p41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84" name="Google Shape;384;p41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5" name="Google Shape;385;p41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0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1"/>
          <p:cNvSpPr/>
          <p:nvPr/>
        </p:nvSpPr>
        <p:spPr>
          <a:xfrm>
            <a:off x="3658500" y="1782000"/>
            <a:ext cx="28080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1"/>
          <p:cNvSpPr/>
          <p:nvPr/>
        </p:nvSpPr>
        <p:spPr>
          <a:xfrm>
            <a:off x="37135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1"/>
          <p:cNvSpPr/>
          <p:nvPr/>
        </p:nvSpPr>
        <p:spPr>
          <a:xfrm>
            <a:off x="7010400" y="1812900"/>
            <a:ext cx="1022100" cy="44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395" name="Google Shape;395;p4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42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8" name="Google Shape;398;p42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5" name="Google Shape;405;p42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6" name="Google Shape;406;p42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7" name="Google Shape;407;p42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8" name="Google Shape;408;p42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42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10" name="Google Shape;410;p42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1" name="Google Shape;411;p42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1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42"/>
          <p:cNvSpPr/>
          <p:nvPr/>
        </p:nvSpPr>
        <p:spPr>
          <a:xfrm>
            <a:off x="7941725" y="1439375"/>
            <a:ext cx="5691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2"/>
          <p:cNvSpPr/>
          <p:nvPr/>
        </p:nvSpPr>
        <p:spPr>
          <a:xfrm>
            <a:off x="43993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420" name="Google Shape;420;p4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43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2" name="Google Shape;422;p43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3" name="Google Shape;423;p43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4" name="Google Shape;424;p43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5" name="Google Shape;425;p43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6" name="Google Shape;426;p43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7" name="Google Shape;427;p43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8" name="Google Shape;428;p43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9" name="Google Shape;429;p43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0" name="Google Shape;430;p43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1" name="Google Shape;431;p43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2" name="Google Shape;432;p43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3" name="Google Shape;433;p43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43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35" name="Google Shape;435;p43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6" name="Google Shape;436;p43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1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43"/>
          <p:cNvSpPr/>
          <p:nvPr/>
        </p:nvSpPr>
        <p:spPr>
          <a:xfrm>
            <a:off x="3658500" y="1782000"/>
            <a:ext cx="28080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3"/>
          <p:cNvSpPr/>
          <p:nvPr/>
        </p:nvSpPr>
        <p:spPr>
          <a:xfrm>
            <a:off x="43993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"/>
          <p:cNvSpPr/>
          <p:nvPr/>
        </p:nvSpPr>
        <p:spPr>
          <a:xfrm>
            <a:off x="7010400" y="1812900"/>
            <a:ext cx="1022100" cy="44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446" name="Google Shape;446;p4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44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9" name="Google Shape;449;p44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0" name="Google Shape;450;p44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1" name="Google Shape;451;p44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2" name="Google Shape;452;p44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3" name="Google Shape;453;p44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4" name="Google Shape;454;p44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5" name="Google Shape;455;p44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6" name="Google Shape;456;p44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7" name="Google Shape;457;p44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8" name="Google Shape;458;p44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9" name="Google Shape;459;p44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44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61" name="Google Shape;461;p44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2" name="Google Shape;462;p44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2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44"/>
          <p:cNvSpPr/>
          <p:nvPr/>
        </p:nvSpPr>
        <p:spPr>
          <a:xfrm>
            <a:off x="7941725" y="1439375"/>
            <a:ext cx="5691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4"/>
          <p:cNvSpPr/>
          <p:nvPr/>
        </p:nvSpPr>
        <p:spPr>
          <a:xfrm>
            <a:off x="51613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471" name="Google Shape;471;p4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2" name="Google Shape;472;p45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3" name="Google Shape;473;p45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4" name="Google Shape;474;p45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5" name="Google Shape;475;p45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6" name="Google Shape;476;p45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7" name="Google Shape;477;p45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8" name="Google Shape;478;p45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9" name="Google Shape;479;p45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0" name="Google Shape;480;p45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1" name="Google Shape;481;p45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2" name="Google Shape;482;p45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3" name="Google Shape;483;p45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4" name="Google Shape;484;p45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45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86" name="Google Shape;486;p45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7" name="Google Shape;487;p45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2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45"/>
          <p:cNvSpPr/>
          <p:nvPr/>
        </p:nvSpPr>
        <p:spPr>
          <a:xfrm>
            <a:off x="3658500" y="1782000"/>
            <a:ext cx="28080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5"/>
          <p:cNvSpPr/>
          <p:nvPr/>
        </p:nvSpPr>
        <p:spPr>
          <a:xfrm>
            <a:off x="51613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5"/>
          <p:cNvSpPr/>
          <p:nvPr/>
        </p:nvSpPr>
        <p:spPr>
          <a:xfrm>
            <a:off x="7010400" y="1812900"/>
            <a:ext cx="1022100" cy="44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False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497" name="Google Shape;497;p4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8" name="Google Shape;498;p46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9" name="Google Shape;499;p46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0" name="Google Shape;500;p46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1" name="Google Shape;501;p46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2" name="Google Shape;502;p46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3" name="Google Shape;503;p46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4" name="Google Shape;504;p46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5" name="Google Shape;505;p46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6" name="Google Shape;506;p46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7" name="Google Shape;507;p46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8" name="Google Shape;508;p46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9" name="Google Shape;509;p46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0" name="Google Shape;510;p46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46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12" name="Google Shape;512;p46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3" name="Google Shape;513;p46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3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6"/>
          <p:cNvSpPr/>
          <p:nvPr/>
        </p:nvSpPr>
        <p:spPr>
          <a:xfrm>
            <a:off x="7941725" y="1439375"/>
            <a:ext cx="5691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6"/>
          <p:cNvSpPr/>
          <p:nvPr/>
        </p:nvSpPr>
        <p:spPr>
          <a:xfrm>
            <a:off x="58471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522" name="Google Shape;522;p4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3" name="Google Shape;523;p47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4" name="Google Shape;524;p47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5" name="Google Shape;525;p47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6" name="Google Shape;526;p47"/>
          <p:cNvSpPr/>
          <p:nvPr/>
        </p:nvSpPr>
        <p:spPr>
          <a:xfrm>
            <a:off x="5696726" y="432000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7" name="Google Shape;527;p47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8" name="Google Shape;528;p47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9" name="Google Shape;529;p47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0" name="Google Shape;530;p47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1" name="Google Shape;531;p47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2" name="Google Shape;532;p47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3" name="Google Shape;533;p47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4" name="Google Shape;534;p47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5" name="Google Shape;535;p47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47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37" name="Google Shape;537;p47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8" name="Google Shape;538;p47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2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47"/>
          <p:cNvSpPr/>
          <p:nvPr/>
        </p:nvSpPr>
        <p:spPr>
          <a:xfrm>
            <a:off x="3658500" y="1782000"/>
            <a:ext cx="28080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7"/>
          <p:cNvSpPr/>
          <p:nvPr/>
        </p:nvSpPr>
        <p:spPr>
          <a:xfrm>
            <a:off x="58471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7010400" y="1812900"/>
            <a:ext cx="1022100" cy="44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True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An </a:t>
            </a:r>
            <a:r>
              <a:rPr b="1" lang="en-US" sz="2400">
                <a:solidFill>
                  <a:srgbClr val="0000FF"/>
                </a:solidFill>
              </a:rPr>
              <a:t>ArrayList</a:t>
            </a:r>
            <a:r>
              <a:rPr lang="en-US" sz="2400"/>
              <a:t> is an array-like object that where elements can be added, removed or inserted as needed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following is an </a:t>
            </a:r>
            <a:r>
              <a:rPr b="1" lang="en-US" sz="2400">
                <a:solidFill>
                  <a:srgbClr val="0000FF"/>
                </a:solidFill>
              </a:rPr>
              <a:t>ArrayList</a:t>
            </a:r>
            <a:r>
              <a:rPr lang="en-US" sz="2400"/>
              <a:t> </a:t>
            </a:r>
            <a:r>
              <a:rPr lang="en-US" sz="2400"/>
              <a:t>declaration</a:t>
            </a:r>
            <a:r>
              <a:rPr lang="en-US" sz="2400"/>
              <a:t> and initialization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FF"/>
                </a:solidFill>
              </a:rPr>
              <a:t>ArrayLists</a:t>
            </a:r>
            <a:r>
              <a:rPr lang="en-US" sz="2400"/>
              <a:t> are treated just like Arrays, where each element is assigned an index, starting with 0 and going up.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As with Arrays, there may be times when we want to access every element in the list to </a:t>
            </a:r>
            <a:r>
              <a:rPr lang="en-US" sz="2400"/>
              <a:t>perform</a:t>
            </a:r>
            <a:r>
              <a:rPr lang="en-US" sz="2400"/>
              <a:t> some algorithm. 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this requires the use of a loop: </a:t>
            </a:r>
            <a:r>
              <a:rPr b="1" lang="en-US" sz="2400"/>
              <a:t>for loops</a:t>
            </a:r>
            <a:r>
              <a:rPr lang="en-US" sz="2400"/>
              <a:t>, </a:t>
            </a:r>
            <a:r>
              <a:rPr b="1" lang="en-US" sz="2400"/>
              <a:t>enhanced for loops</a:t>
            </a:r>
            <a:r>
              <a:rPr lang="en-US" sz="2400"/>
              <a:t>, or </a:t>
            </a:r>
            <a:r>
              <a:rPr b="1" lang="en-US" sz="2400"/>
              <a:t>while loops</a:t>
            </a:r>
            <a:r>
              <a:rPr lang="en-US" sz="2400"/>
              <a:t>.</a:t>
            </a:r>
            <a:endParaRPr sz="2400"/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267375" y="2985550"/>
            <a:ext cx="9529800" cy="42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ArrayList&lt;Integer&gt; nums = new ArrayList&lt;Integer&gt;();</a:t>
            </a:r>
            <a:endParaRPr sz="23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8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548" name="Google Shape;548;p4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9" name="Google Shape;549;p48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0" name="Google Shape;550;p48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1" name="Google Shape;551;p48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2" name="Google Shape;552;p48"/>
          <p:cNvSpPr/>
          <p:nvPr/>
        </p:nvSpPr>
        <p:spPr>
          <a:xfrm>
            <a:off x="64071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3" name="Google Shape;553;p48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4" name="Google Shape;554;p48"/>
          <p:cNvSpPr/>
          <p:nvPr/>
        </p:nvSpPr>
        <p:spPr>
          <a:xfrm>
            <a:off x="71085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5" name="Google Shape;555;p48"/>
          <p:cNvSpPr/>
          <p:nvPr/>
        </p:nvSpPr>
        <p:spPr>
          <a:xfrm>
            <a:off x="78189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6" name="Google Shape;556;p48"/>
          <p:cNvSpPr/>
          <p:nvPr/>
        </p:nvSpPr>
        <p:spPr>
          <a:xfrm>
            <a:off x="9230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7" name="Google Shape;557;p48"/>
          <p:cNvSpPr/>
          <p:nvPr/>
        </p:nvSpPr>
        <p:spPr>
          <a:xfrm>
            <a:off x="99411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8" name="Google Shape;558;p48"/>
          <p:cNvSpPr/>
          <p:nvPr/>
        </p:nvSpPr>
        <p:spPr>
          <a:xfrm>
            <a:off x="85264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9" name="Google Shape;559;p48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0" name="Google Shape;560;p48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48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62" name="Google Shape;562;p48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3" name="Google Shape;563;p48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3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48"/>
          <p:cNvSpPr/>
          <p:nvPr/>
        </p:nvSpPr>
        <p:spPr>
          <a:xfrm>
            <a:off x="3402000" y="2092500"/>
            <a:ext cx="27432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8"/>
          <p:cNvSpPr/>
          <p:nvPr/>
        </p:nvSpPr>
        <p:spPr>
          <a:xfrm>
            <a:off x="58471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572" name="Google Shape;572;p4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3" name="Google Shape;573;p49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4" name="Google Shape;574;p49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5" name="Google Shape;575;p49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6943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7" name="Google Shape;577;p49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8" name="Google Shape;578;p49"/>
          <p:cNvSpPr/>
          <p:nvPr/>
        </p:nvSpPr>
        <p:spPr>
          <a:xfrm>
            <a:off x="6395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9" name="Google Shape;579;p49"/>
          <p:cNvSpPr/>
          <p:nvPr/>
        </p:nvSpPr>
        <p:spPr>
          <a:xfrm>
            <a:off x="71061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0" name="Google Shape;580;p49"/>
          <p:cNvSpPr/>
          <p:nvPr/>
        </p:nvSpPr>
        <p:spPr>
          <a:xfrm>
            <a:off x="85179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1" name="Google Shape;581;p49"/>
          <p:cNvSpPr/>
          <p:nvPr/>
        </p:nvSpPr>
        <p:spPr>
          <a:xfrm>
            <a:off x="92283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2" name="Google Shape;582;p49"/>
          <p:cNvSpPr/>
          <p:nvPr/>
        </p:nvSpPr>
        <p:spPr>
          <a:xfrm>
            <a:off x="78136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3" name="Google Shape;583;p49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4" name="Google Shape;584;p49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49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86" name="Google Shape;586;p49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7" name="Google Shape;587;p49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3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49"/>
          <p:cNvSpPr/>
          <p:nvPr/>
        </p:nvSpPr>
        <p:spPr>
          <a:xfrm>
            <a:off x="58471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9" name="Google Shape;589;p49"/>
          <p:cNvCxnSpPr/>
          <p:nvPr/>
        </p:nvCxnSpPr>
        <p:spPr>
          <a:xfrm rot="10800000">
            <a:off x="6075000" y="3996000"/>
            <a:ext cx="3564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0" name="Google Shape;590;p49"/>
          <p:cNvSpPr txBox="1"/>
          <p:nvPr/>
        </p:nvSpPr>
        <p:spPr>
          <a:xfrm>
            <a:off x="9478975" y="2601500"/>
            <a:ext cx="2373900" cy="14754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All the elements shift to the left after it gets removed.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0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597" name="Google Shape;597;p50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50"/>
          <p:cNvSpPr txBox="1"/>
          <p:nvPr/>
        </p:nvSpPr>
        <p:spPr>
          <a:xfrm>
            <a:off x="2531725" y="1457650"/>
            <a:ext cx="6715800" cy="1903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9" name="Google Shape;599;p50"/>
          <p:cNvSpPr/>
          <p:nvPr/>
        </p:nvSpPr>
        <p:spPr>
          <a:xfrm>
            <a:off x="35745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0" name="Google Shape;600;p50"/>
          <p:cNvSpPr/>
          <p:nvPr/>
        </p:nvSpPr>
        <p:spPr>
          <a:xfrm>
            <a:off x="4284925" y="4322774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1" name="Google Shape;601;p50"/>
          <p:cNvSpPr/>
          <p:nvPr/>
        </p:nvSpPr>
        <p:spPr>
          <a:xfrm>
            <a:off x="5694325" y="4320000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2" name="Google Shape;602;p50"/>
          <p:cNvSpPr/>
          <p:nvPr/>
        </p:nvSpPr>
        <p:spPr>
          <a:xfrm>
            <a:off x="4992420" y="4320002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3" name="Google Shape;603;p50"/>
          <p:cNvSpPr/>
          <p:nvPr/>
        </p:nvSpPr>
        <p:spPr>
          <a:xfrm>
            <a:off x="63957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4" name="Google Shape;604;p50"/>
          <p:cNvSpPr/>
          <p:nvPr/>
        </p:nvSpPr>
        <p:spPr>
          <a:xfrm>
            <a:off x="7106125" y="4324161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5" name="Google Shape;605;p50"/>
          <p:cNvSpPr/>
          <p:nvPr/>
        </p:nvSpPr>
        <p:spPr>
          <a:xfrm>
            <a:off x="85179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6" name="Google Shape;606;p50"/>
          <p:cNvSpPr/>
          <p:nvPr/>
        </p:nvSpPr>
        <p:spPr>
          <a:xfrm>
            <a:off x="9228325" y="4321387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7" name="Google Shape;607;p50"/>
          <p:cNvSpPr/>
          <p:nvPr/>
        </p:nvSpPr>
        <p:spPr>
          <a:xfrm>
            <a:off x="7813620" y="4321388"/>
            <a:ext cx="710400" cy="87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4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8" name="Google Shape;608;p50"/>
          <p:cNvSpPr/>
          <p:nvPr/>
        </p:nvSpPr>
        <p:spPr>
          <a:xfrm>
            <a:off x="443263" y="4544638"/>
            <a:ext cx="12327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nums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9" name="Google Shape;609;p50"/>
          <p:cNvSpPr/>
          <p:nvPr/>
        </p:nvSpPr>
        <p:spPr>
          <a:xfrm>
            <a:off x="1650088" y="4544688"/>
            <a:ext cx="4323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50"/>
          <p:cNvSpPr/>
          <p:nvPr/>
        </p:nvSpPr>
        <p:spPr>
          <a:xfrm>
            <a:off x="1888650" y="4319995"/>
            <a:ext cx="1694880" cy="540335"/>
          </a:xfrm>
          <a:custGeom>
            <a:rect b="b" l="l" r="r" t="t"/>
            <a:pathLst>
              <a:path extrusionOk="0" h="25934" w="49302">
                <a:moveTo>
                  <a:pt x="0" y="25934"/>
                </a:moveTo>
                <a:cubicBezTo>
                  <a:pt x="3903" y="21620"/>
                  <a:pt x="15201" y="462"/>
                  <a:pt x="23418" y="51"/>
                </a:cubicBezTo>
                <a:cubicBezTo>
                  <a:pt x="31635" y="-360"/>
                  <a:pt x="44988" y="19566"/>
                  <a:pt x="49302" y="23469"/>
                </a:cubicBezTo>
              </a:path>
            </a:pathLst>
          </a:custGeom>
          <a:noFill/>
          <a:ln cap="flat" cmpd="sng" w="38100">
            <a:solidFill>
              <a:srgbClr val="45454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611" name="Google Shape;611;p50"/>
          <p:cNvSpPr/>
          <p:nvPr/>
        </p:nvSpPr>
        <p:spPr>
          <a:xfrm>
            <a:off x="443274" y="2820550"/>
            <a:ext cx="5691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</a:t>
            </a:r>
            <a:endParaRPr sz="29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2" name="Google Shape;612;p50"/>
          <p:cNvSpPr/>
          <p:nvPr/>
        </p:nvSpPr>
        <p:spPr>
          <a:xfrm>
            <a:off x="1012371" y="2820550"/>
            <a:ext cx="637800" cy="6483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C4125"/>
                </a:solidFill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4</a:t>
            </a:r>
            <a:endParaRPr sz="3100">
              <a:solidFill>
                <a:srgbClr val="CC4125"/>
              </a:solidFill>
              <a:highlight>
                <a:srgbClr val="D9D9D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50"/>
          <p:cNvSpPr/>
          <p:nvPr/>
        </p:nvSpPr>
        <p:spPr>
          <a:xfrm>
            <a:off x="7886225" y="1439375"/>
            <a:ext cx="637800" cy="445500"/>
          </a:xfrm>
          <a:prstGeom prst="rect">
            <a:avLst/>
          </a:prstGeom>
          <a:solidFill>
            <a:srgbClr val="DADADA">
              <a:alpha val="69660"/>
            </a:srgbClr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0"/>
          <p:cNvSpPr/>
          <p:nvPr/>
        </p:nvSpPr>
        <p:spPr>
          <a:xfrm>
            <a:off x="6532975" y="5197150"/>
            <a:ext cx="432300" cy="873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5" name="Google Shape;615;p50"/>
          <p:cNvCxnSpPr/>
          <p:nvPr/>
        </p:nvCxnSpPr>
        <p:spPr>
          <a:xfrm rot="10800000">
            <a:off x="6075000" y="3996000"/>
            <a:ext cx="3564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6" name="Google Shape;616;p50"/>
          <p:cNvSpPr txBox="1"/>
          <p:nvPr/>
        </p:nvSpPr>
        <p:spPr>
          <a:xfrm>
            <a:off x="9501300" y="1964250"/>
            <a:ext cx="2582700" cy="4063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It has already performed the </a:t>
            </a:r>
            <a:r>
              <a:rPr lang="en-US" sz="22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statement and executed the remove -- 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the program is going to move onto the next step by incrementing the index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1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623" name="Google Shape;623;p51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4" name="Google Shape;624;p51"/>
          <p:cNvSpPr txBox="1"/>
          <p:nvPr/>
        </p:nvSpPr>
        <p:spPr>
          <a:xfrm>
            <a:off x="2285850" y="3118150"/>
            <a:ext cx="7296300" cy="241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 = 0; i &lt; nums.size(); i++) {</a:t>
            </a:r>
            <a:endParaRPr sz="24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if (nums.get(i) == 0) {</a:t>
            </a:r>
            <a:endParaRPr sz="24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nums.remove(i);</a:t>
            </a:r>
            <a:endParaRPr sz="24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-US" sz="2400">
                <a:solidFill>
                  <a:srgbClr val="F3F3F3"/>
                </a:solidFill>
                <a:highlight>
                  <a:srgbClr val="FF0000"/>
                </a:highlight>
                <a:latin typeface="Roboto Mono"/>
                <a:ea typeface="Roboto Mono"/>
                <a:cs typeface="Roboto Mono"/>
                <a:sym typeface="Roboto Mono"/>
              </a:rPr>
              <a:t>i--;</a:t>
            </a:r>
            <a:endParaRPr sz="2400">
              <a:solidFill>
                <a:srgbClr val="F3F3F3"/>
              </a:solidFill>
              <a:highlight>
                <a:srgbClr val="FF0000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4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}		</a:t>
            </a:r>
            <a:endParaRPr b="1" sz="24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5" name="Google Shape;625;p51"/>
          <p:cNvSpPr txBox="1"/>
          <p:nvPr>
            <p:ph idx="1" type="body"/>
          </p:nvPr>
        </p:nvSpPr>
        <p:spPr>
          <a:xfrm>
            <a:off x="523800" y="1511350"/>
            <a:ext cx="10820400" cy="190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500"/>
              <a:t>One fix is to anticipate this “skip” and stop it from happening by counting back by one index </a:t>
            </a:r>
            <a:r>
              <a:rPr b="1" lang="en-US" sz="2500"/>
              <a:t>IF</a:t>
            </a:r>
            <a:r>
              <a:rPr lang="en-US" sz="2500"/>
              <a:t> we remove an element - this ensures that we do not skip any values after some are removed.</a:t>
            </a:r>
            <a:endParaRPr sz="2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Removing/Adding Elements while Looping</a:t>
            </a:r>
            <a:endParaRPr sz="3400"/>
          </a:p>
        </p:txBody>
      </p:sp>
      <p:sp>
        <p:nvSpPr>
          <p:cNvPr id="632" name="Google Shape;632;p5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3" name="Google Shape;633;p52"/>
          <p:cNvSpPr txBox="1"/>
          <p:nvPr>
            <p:ph idx="1" type="body"/>
          </p:nvPr>
        </p:nvSpPr>
        <p:spPr>
          <a:xfrm>
            <a:off x="523800" y="1511350"/>
            <a:ext cx="10820400" cy="356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We can also use a </a:t>
            </a:r>
            <a:r>
              <a:rPr b="1" lang="en-US" sz="2700">
                <a:solidFill>
                  <a:srgbClr val="0000FF"/>
                </a:solidFill>
              </a:rPr>
              <a:t>while loop</a:t>
            </a:r>
            <a:r>
              <a:rPr lang="en-US" sz="2700"/>
              <a:t>, and only decrement/increment if we remove/add an element to the list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However, you </a:t>
            </a:r>
            <a:r>
              <a:rPr b="1" lang="en-US" sz="2700"/>
              <a:t>can not</a:t>
            </a:r>
            <a:r>
              <a:rPr lang="en-US" sz="2700"/>
              <a:t> use </a:t>
            </a:r>
            <a:r>
              <a:rPr b="1" lang="en-US" sz="2700">
                <a:solidFill>
                  <a:srgbClr val="0000FF"/>
                </a:solidFill>
              </a:rPr>
              <a:t>for each loops</a:t>
            </a:r>
            <a:r>
              <a:rPr lang="en-US" sz="2700"/>
              <a:t> if you are </a:t>
            </a:r>
            <a:r>
              <a:rPr i="1" lang="en-US" sz="2700"/>
              <a:t>removing</a:t>
            </a:r>
            <a:r>
              <a:rPr lang="en-US" sz="2700"/>
              <a:t> or </a:t>
            </a:r>
            <a:r>
              <a:rPr i="1" lang="en-US" sz="2700"/>
              <a:t>adding</a:t>
            </a:r>
            <a:r>
              <a:rPr lang="en-US" sz="2700"/>
              <a:t> elements to a list for this very reason (since </a:t>
            </a:r>
            <a:r>
              <a:rPr b="1" lang="en-US" sz="2700">
                <a:solidFill>
                  <a:srgbClr val="0000FF"/>
                </a:solidFill>
              </a:rPr>
              <a:t>for each loops</a:t>
            </a:r>
            <a:r>
              <a:rPr lang="en-US" sz="2700"/>
              <a:t> do not let us change the index we are at)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in fact, Java won’t even let you -- it will throw a </a:t>
            </a:r>
            <a:r>
              <a:rPr lang="en-US" sz="27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ConcurrentModificationException</a:t>
            </a:r>
            <a:r>
              <a:rPr lang="en-US" sz="2700"/>
              <a:t> error</a:t>
            </a:r>
            <a:endParaRPr sz="2700"/>
          </a:p>
        </p:txBody>
      </p:sp>
      <p:sp>
        <p:nvSpPr>
          <p:cNvPr id="634" name="Google Shape;634;p52"/>
          <p:cNvSpPr txBox="1"/>
          <p:nvPr/>
        </p:nvSpPr>
        <p:spPr>
          <a:xfrm>
            <a:off x="523800" y="5075950"/>
            <a:ext cx="11140200" cy="9519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Roboto"/>
                <a:ea typeface="Roboto"/>
                <a:cs typeface="Roboto"/>
                <a:sym typeface="Roboto"/>
              </a:rPr>
              <a:t>Key Take-a-way: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 If you need to </a:t>
            </a:r>
            <a:r>
              <a:rPr b="1" lang="en-US" sz="2200">
                <a:latin typeface="Roboto"/>
                <a:ea typeface="Roboto"/>
                <a:cs typeface="Roboto"/>
                <a:sym typeface="Roboto"/>
              </a:rPr>
              <a:t>add or remove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elements from a list while looping through it, use a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while loop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-US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for loop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, not an 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enhanced</a:t>
            </a:r>
            <a:r>
              <a:rPr lang="en-US" sz="2200">
                <a:latin typeface="Roboto"/>
                <a:ea typeface="Roboto"/>
                <a:cs typeface="Roboto"/>
                <a:sym typeface="Roboto"/>
              </a:rPr>
              <a:t> for loop!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To-Do</a:t>
            </a:r>
            <a:endParaRPr/>
          </a:p>
        </p:txBody>
      </p:sp>
      <p:sp>
        <p:nvSpPr>
          <p:cNvPr id="641" name="Google Shape;641;p53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en-US" sz="3000"/>
              <a:t>Runestone </a:t>
            </a:r>
            <a:r>
              <a:rPr b="1" lang="en-US" sz="3000"/>
              <a:t>7.3 Traversing ArrayLists with Loops</a:t>
            </a:r>
            <a:endParaRPr b="1" sz="30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/>
              <a:t>complete all the activities in </a:t>
            </a:r>
            <a:r>
              <a:rPr b="1" lang="en-US" sz="2800"/>
              <a:t>7.3.1</a:t>
            </a:r>
            <a:r>
              <a:rPr lang="en-US" sz="2800"/>
              <a:t>, </a:t>
            </a:r>
            <a:r>
              <a:rPr b="1" lang="en-US" sz="2800"/>
              <a:t>7.3.2</a:t>
            </a:r>
            <a:r>
              <a:rPr lang="en-US" sz="2800"/>
              <a:t>, </a:t>
            </a:r>
            <a:r>
              <a:rPr b="1" lang="en-US" sz="2800"/>
              <a:t>7.3.3</a:t>
            </a:r>
            <a:r>
              <a:rPr lang="en-US" sz="2800"/>
              <a:t> and </a:t>
            </a:r>
            <a:r>
              <a:rPr b="1" lang="en-US" sz="2800"/>
              <a:t>7.3.4</a:t>
            </a:r>
            <a:endParaRPr b="1"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do not do the programming challenge (yet)</a:t>
            </a:r>
            <a:endParaRPr sz="2800"/>
          </a:p>
        </p:txBody>
      </p:sp>
      <p:sp>
        <p:nvSpPr>
          <p:cNvPr id="642" name="Google Shape;642;p5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Putting Objects in ArrayLists</a:t>
            </a:r>
            <a:endParaRPr/>
          </a:p>
        </p:txBody>
      </p:sp>
      <p:sp>
        <p:nvSpPr>
          <p:cNvPr id="649" name="Google Shape;649;p54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ArrayLists hold only objects (this is why we have to use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Integer</a:t>
            </a:r>
            <a:r>
              <a:rPr lang="en-US" sz="2400"/>
              <a:t> over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-US" sz="2400"/>
              <a:t>,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Double</a:t>
            </a:r>
            <a:r>
              <a:rPr lang="en-US" sz="2400"/>
              <a:t> over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double</a:t>
            </a:r>
            <a:r>
              <a:rPr lang="en-US" sz="2400"/>
              <a:t>)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for example, it can hold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Student</a:t>
            </a:r>
            <a:r>
              <a:rPr lang="en-US" sz="2400"/>
              <a:t> objects, where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Student</a:t>
            </a:r>
            <a:r>
              <a:rPr lang="en-US" sz="2400"/>
              <a:t> is a class with attributes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US" sz="2400"/>
              <a:t>,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email</a:t>
            </a:r>
            <a:r>
              <a:rPr lang="en-US" sz="2400"/>
              <a:t> and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studentID</a:t>
            </a:r>
            <a:endParaRPr sz="2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We can store these students in a list, search the list for a student, and use the </a:t>
            </a:r>
            <a:r>
              <a:rPr b="1" lang="en-US" sz="2400">
                <a:solidFill>
                  <a:srgbClr val="0000FF"/>
                </a:solidFill>
              </a:rPr>
              <a:t>getter</a:t>
            </a:r>
            <a:r>
              <a:rPr lang="en-US" sz="2400">
                <a:solidFill>
                  <a:srgbClr val="000000"/>
                </a:solidFill>
              </a:rPr>
              <a:t> methods to access their attributes to complete various tasks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for example, when you hop onto gmail and start typing in a student’s name, it dynamically searches for students with that name, and accesses the email attribute so you can get the email address to send that message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50" name="Google Shape;650;p5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7.3 Lab</a:t>
            </a:r>
            <a:endParaRPr/>
          </a:p>
        </p:txBody>
      </p:sp>
      <p:sp>
        <p:nvSpPr>
          <p:cNvPr id="657" name="Google Shape;657;p55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 the provided replit, write a method that will take in a student’s name, find that student in a list, and return the student’s email address.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 this by…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Writing a for loop that goes through the list of students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check each name of the student with the name provided (make sure to use the </a:t>
            </a:r>
            <a:r>
              <a:rPr lang="en-US" sz="2400">
                <a:solidFill>
                  <a:srgbClr val="CC4125"/>
                </a:solidFill>
                <a:highlight>
                  <a:srgbClr val="CCCCCC"/>
                </a:highlight>
                <a:latin typeface="Roboto Mono"/>
                <a:ea typeface="Roboto Mono"/>
                <a:cs typeface="Roboto Mono"/>
                <a:sym typeface="Roboto Mono"/>
              </a:rPr>
              <a:t>.equals()</a:t>
            </a:r>
            <a:r>
              <a:rPr lang="en-US" sz="2400"/>
              <a:t> method)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it finds the name, return the student’s email address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it is not found by the end of the loop, return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“student not found”</a:t>
            </a:r>
            <a:endParaRPr sz="24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58" name="Google Shape;658;p5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665" name="Google Shape;665;p56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/>
              <a:t>Learning Objective: traverse through an ArrayList using loops</a:t>
            </a:r>
            <a:endParaRPr b="1" sz="23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-US" sz="2000">
                <a:solidFill>
                  <a:srgbClr val="0000FF"/>
                </a:solidFill>
              </a:rPr>
              <a:t>ArrayLists</a:t>
            </a:r>
            <a:r>
              <a:rPr lang="en-US" sz="2000">
                <a:solidFill>
                  <a:srgbClr val="000000"/>
                </a:solidFill>
              </a:rPr>
              <a:t> can be traversed with an enhanced for each loop, or a while or for loop using an index.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Deleting elements during a traversal of an </a:t>
            </a:r>
            <a:r>
              <a:rPr b="1" lang="en-US" sz="2000">
                <a:solidFill>
                  <a:srgbClr val="0000FF"/>
                </a:solidFill>
              </a:rPr>
              <a:t>ArrayList</a:t>
            </a:r>
            <a:r>
              <a:rPr lang="en-US" sz="2000">
                <a:solidFill>
                  <a:srgbClr val="000000"/>
                </a:solidFill>
              </a:rPr>
              <a:t> requires using special techniques to avoid skipping elements, since remove moves all the elements down.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Since the indices for an </a:t>
            </a:r>
            <a:r>
              <a:rPr b="1" lang="en-US" sz="2000">
                <a:solidFill>
                  <a:srgbClr val="0000FF"/>
                </a:solidFill>
              </a:rPr>
              <a:t>ArrayList</a:t>
            </a:r>
            <a:r>
              <a:rPr lang="en-US" sz="2000">
                <a:solidFill>
                  <a:srgbClr val="000000"/>
                </a:solidFill>
              </a:rPr>
              <a:t> start at 0 and end at the number of elements − 1, accessing an index value outside of this range will result in an </a:t>
            </a:r>
            <a:r>
              <a:rPr lang="en-US" sz="20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ArrayIndexOutOfBoundsException</a:t>
            </a:r>
            <a:r>
              <a:rPr lang="en-US" sz="2000">
                <a:solidFill>
                  <a:srgbClr val="000000"/>
                </a:solidFill>
              </a:rPr>
              <a:t> being thrown.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Changing the size of an </a:t>
            </a:r>
            <a:r>
              <a:rPr b="1" lang="en-US" sz="2000">
                <a:solidFill>
                  <a:srgbClr val="0000FF"/>
                </a:solidFill>
              </a:rPr>
              <a:t>ArrayList</a:t>
            </a:r>
            <a:r>
              <a:rPr lang="en-US" sz="2000">
                <a:solidFill>
                  <a:srgbClr val="000000"/>
                </a:solidFill>
              </a:rPr>
              <a:t> while traversing it using an enhanced for loop can result in a </a:t>
            </a:r>
            <a:r>
              <a:rPr lang="en-US" sz="20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ConcurrentModificationException</a:t>
            </a:r>
            <a:r>
              <a:rPr lang="en-US" sz="2000">
                <a:solidFill>
                  <a:srgbClr val="000000"/>
                </a:solidFill>
              </a:rPr>
              <a:t> being thrown. Therefore, when using an enhanced for loop to traverse an </a:t>
            </a:r>
            <a:r>
              <a:rPr b="1" lang="en-US" sz="2000">
                <a:solidFill>
                  <a:srgbClr val="0000FF"/>
                </a:solidFill>
              </a:rPr>
              <a:t>ArrayList</a:t>
            </a:r>
            <a:r>
              <a:rPr lang="en-US" sz="2000">
                <a:solidFill>
                  <a:srgbClr val="000000"/>
                </a:solidFill>
              </a:rPr>
              <a:t>, you should not add or remove elements.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66" name="Google Shape;666;p5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673" name="Google Shape;673;p57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 Classroom Daily Videos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7.3 Daily Video 1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7.3 Daily Video 2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7.3 Daily Video 3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Additional Practice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74" name="Google Shape;674;p5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685800" y="1439373"/>
            <a:ext cx="10820400" cy="47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are given a list of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names</a:t>
            </a:r>
            <a:r>
              <a:rPr lang="en-US" sz="2400"/>
              <a:t> and would like to find the name with the most characters - i.e. the longest name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this list of names could be stored as an array or arraylist - we will use an arraylist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to do this, we will write a method called </a:t>
            </a:r>
            <a:r>
              <a:rPr lang="en-US" sz="24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findLongest</a:t>
            </a:r>
            <a:r>
              <a:rPr lang="en-US" sz="2400"/>
              <a:t> that will take in an ArrayList and return the longest string in the list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method header shows that we will return a </a:t>
            </a:r>
            <a:r>
              <a:rPr lang="en-US" sz="2400">
                <a:solidFill>
                  <a:srgbClr val="6D9EEB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2400"/>
              <a:t> and takes in an </a:t>
            </a:r>
            <a:r>
              <a:rPr lang="en-US" sz="2400">
                <a:solidFill>
                  <a:srgbClr val="E69138"/>
                </a:solidFill>
                <a:highlight>
                  <a:srgbClr val="F3F3F3"/>
                </a:highlight>
              </a:rPr>
              <a:t>ArrayList</a:t>
            </a:r>
            <a:r>
              <a:rPr lang="en-US" sz="2400"/>
              <a:t> as a parameter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will write this method three different ways</a:t>
            </a:r>
            <a:endParaRPr sz="2400"/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1186375" y="4191850"/>
            <a:ext cx="9964500" cy="42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</a:t>
            </a:r>
            <a:r>
              <a:rPr lang="en-US" sz="2300">
                <a:solidFill>
                  <a:srgbClr val="9FC5E8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findLongest(</a:t>
            </a:r>
            <a:r>
              <a:rPr lang="en-US" sz="2300">
                <a:solidFill>
                  <a:srgbClr val="E69138"/>
                </a:solidFill>
                <a:latin typeface="Roboto Mono"/>
                <a:ea typeface="Roboto Mono"/>
                <a:cs typeface="Roboto Mono"/>
                <a:sym typeface="Roboto Mono"/>
              </a:rPr>
              <a:t>ArrayList&lt;String&gt; names</a:t>
            </a:r>
            <a:r>
              <a:rPr lang="en-US" sz="23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) {</a:t>
            </a:r>
            <a:endParaRPr sz="2700">
              <a:solidFill>
                <a:srgbClr val="F1C23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8"/>
          <p:cNvSpPr txBox="1"/>
          <p:nvPr>
            <p:ph type="title"/>
          </p:nvPr>
        </p:nvSpPr>
        <p:spPr>
          <a:xfrm>
            <a:off x="2895600" y="746100"/>
            <a:ext cx="8610600" cy="66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 Alignment</a:t>
            </a:r>
            <a:endParaRPr/>
          </a:p>
        </p:txBody>
      </p:sp>
      <p:sp>
        <p:nvSpPr>
          <p:cNvPr id="681" name="Google Shape;681;p58"/>
          <p:cNvSpPr txBox="1"/>
          <p:nvPr>
            <p:ph idx="1" type="body"/>
          </p:nvPr>
        </p:nvSpPr>
        <p:spPr>
          <a:xfrm>
            <a:off x="685800" y="1424600"/>
            <a:ext cx="10820400" cy="471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 u="sng">
                <a:solidFill>
                  <a:srgbClr val="000000"/>
                </a:solidFill>
              </a:rPr>
              <a:t>VAR-2.E.1: </a:t>
            </a:r>
            <a:endParaRPr b="1" sz="1800" u="sng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Iteration statements can be used to access all the elements in an ArrayList. This is called traversing the ArrayList.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 u="sng">
                <a:solidFill>
                  <a:srgbClr val="000000"/>
                </a:solidFill>
              </a:rPr>
              <a:t>VAR-2.E.2: </a:t>
            </a:r>
            <a:endParaRPr b="1" sz="1800" u="sng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Deleting elements during a traversal of an ArrayList requires using special techniques to avoid skipping elements.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 u="sng">
                <a:solidFill>
                  <a:srgbClr val="000000"/>
                </a:solidFill>
              </a:rPr>
              <a:t>VAR-2.E.3: </a:t>
            </a:r>
            <a:endParaRPr b="1" sz="1800" u="sng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Since the indices for an ArrayList start at 0 and end at the number of elements - 1, accessing an index value outside of this range will result in an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ArrayIndexOutOfBoundsException</a:t>
            </a:r>
            <a:r>
              <a:rPr lang="en-US" sz="1800">
                <a:solidFill>
                  <a:srgbClr val="000000"/>
                </a:solidFill>
              </a:rPr>
              <a:t> being thrown.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 u="sng">
                <a:solidFill>
                  <a:srgbClr val="000000"/>
                </a:solidFill>
              </a:rPr>
              <a:t>VAR-2.F.1: </a:t>
            </a:r>
            <a:endParaRPr b="1" sz="1800" u="sng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When using an enhanced for loop you cannot add or remove elements in an ArrayList. Changing the size of an ArrayList during an enhanced for loop results in a </a:t>
            </a:r>
            <a:r>
              <a:rPr lang="en-US" sz="18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ConcurrentModificationException</a:t>
            </a:r>
            <a:r>
              <a:rPr lang="en-US" sz="1800">
                <a:solidFill>
                  <a:srgbClr val="000000"/>
                </a:solidFill>
              </a:rPr>
              <a:t> being thrown.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682" name="Google Shape;682;p58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9"/>
          <p:cNvSpPr txBox="1"/>
          <p:nvPr>
            <p:ph idx="1" type="body"/>
          </p:nvPr>
        </p:nvSpPr>
        <p:spPr>
          <a:xfrm>
            <a:off x="685800" y="1071836"/>
            <a:ext cx="10820400" cy="451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These slides were adapted from the CSAwesome curriculum</a:t>
            </a:r>
            <a:r>
              <a:rPr lang="en-US"/>
              <a:t> and </a:t>
            </a:r>
            <a:r>
              <a:rPr lang="en-US"/>
              <a:t>Runestone Academy Interactive Textbook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7.3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Traversing ArrayLists with Loops</a:t>
            </a:r>
            <a:endParaRPr/>
          </a:p>
        </p:txBody>
      </p:sp>
      <p:sp>
        <p:nvSpPr>
          <p:cNvPr id="689" name="Google Shape;689;p59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0" name="Google Shape;69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8894" y="1746519"/>
            <a:ext cx="4074225" cy="8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String longest;</a:t>
            </a: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646500" y="2092500"/>
            <a:ext cx="6235500" cy="1039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We need to keep track of the longest word -- so 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declare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variable to hold this data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 names.get(0);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3160500" y="2902500"/>
            <a:ext cx="6235500" cy="152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We set the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longest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word to an initial value - to ensure we do not have any weird cases in the list, we set it equal to the first element in the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names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list.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 names.get(0);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for(int index = 1; index &lt; names.size(); index++) {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3403500" y="3523500"/>
            <a:ext cx="6235500" cy="152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The for loop is set up almost identically to that of an array -- the only difference is the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size()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method rather than using the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length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attribute (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.size()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instead of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.length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)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 names.get(0);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for(int index = 1; index &lt; names.size(); index++)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String currentWord = names.get(index);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4092000" y="3793500"/>
            <a:ext cx="6235500" cy="125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To make the code slightly more readable, we will create a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variable called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currentWor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to store the string we are currently at in the list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1267375" y="764375"/>
            <a:ext cx="10238700" cy="67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For Loops</a:t>
            </a:r>
            <a:endParaRPr/>
          </a:p>
        </p:txBody>
      </p:sp>
      <p:sp>
        <p:nvSpPr>
          <p:cNvPr id="212" name="Google Shape;212;p27"/>
          <p:cNvSpPr txBox="1"/>
          <p:nvPr>
            <p:ph idx="12" type="sldNum"/>
          </p:nvPr>
        </p:nvSpPr>
        <p:spPr>
          <a:xfrm>
            <a:off x="8763000" y="3810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403375" y="1525500"/>
            <a:ext cx="11463000" cy="448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public String findLongest1(ArrayList&lt;String&gt; names)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String longest = names.get(0);</a:t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for(int index = 1; index &lt; names.size(); index++) {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String currentWord = names.get(index);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if () {</a:t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3F3F3"/>
                </a:solidFill>
                <a:latin typeface="Roboto Mono"/>
                <a:ea typeface="Roboto Mono"/>
                <a:cs typeface="Roboto Mono"/>
                <a:sym typeface="Roboto Mono"/>
              </a:rPr>
              <a:t>			</a:t>
            </a:r>
            <a:endParaRPr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3F3F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4092000" y="4117500"/>
            <a:ext cx="6235500" cy="12555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The goal is to check IF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currentWord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is longer than the string stored in </a:t>
            </a:r>
            <a:r>
              <a:rPr lang="en-US" sz="2100">
                <a:solidFill>
                  <a:srgbClr val="CC4125"/>
                </a:solidFill>
                <a:highlight>
                  <a:srgbClr val="D9D9D9"/>
                </a:highlight>
                <a:latin typeface="Roboto Mono"/>
                <a:ea typeface="Roboto Mono"/>
                <a:cs typeface="Roboto Mono"/>
                <a:sym typeface="Roboto Mono"/>
              </a:rPr>
              <a:t>longest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- this will require an if statement..</a:t>
            </a:r>
            <a:endParaRPr sz="2100">
              <a:solidFill>
                <a:srgbClr val="CC4125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